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Unbounded"/>
      <p:regular r:id="rId27"/>
    </p:embeddedFont>
    <p:embeddedFont>
      <p:font typeface="Unbounded"/>
      <p:regular r:id="rId28"/>
    </p:embeddedFont>
    <p:embeddedFont>
      <p:font typeface="Cabin"/>
      <p:regular r:id="rId29"/>
    </p:embeddedFont>
    <p:embeddedFont>
      <p:font typeface="Cabin"/>
      <p:regular r:id="rId30"/>
    </p:embeddedFont>
    <p:embeddedFont>
      <p:font typeface="Cabin"/>
      <p:regular r:id="rId31"/>
    </p:embeddedFont>
    <p:embeddedFont>
      <p:font typeface="Cabin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9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0-1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1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9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City Gas Distribution (CGD) Network in India by IOCL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overview of Indian Oil Corporation Limited's role in developing and expanding city gas distribution networks across India.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67630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68392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658445"/>
            <a:ext cx="286797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Parijat Chakraborty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5320"/>
            <a:ext cx="9104471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&amp; Opportunities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1652" y="1829395"/>
            <a:ext cx="1620798" cy="134719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474946" y="2294096"/>
            <a:ext cx="334089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2689979" y="2066925"/>
            <a:ext cx="3310057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Supply Chain Issues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89979" y="2558891"/>
            <a:ext cx="4373404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Sourcing, LNG imports, and storage logistics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2571155" y="3161348"/>
            <a:ext cx="11108888" cy="15240"/>
          </a:xfrm>
          <a:prstGeom prst="roundRect">
            <a:avLst>
              <a:gd name="adj" fmla="val 233879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831652" y="3295293"/>
            <a:ext cx="3241715" cy="134719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2285405" y="3759994"/>
            <a:ext cx="334089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4310896" y="3532823"/>
            <a:ext cx="2995374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Demand Potential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310896" y="4024789"/>
            <a:ext cx="536245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Expanding domestic, industrial, and transport markets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4192072" y="4627245"/>
            <a:ext cx="9487972" cy="15240"/>
          </a:xfrm>
          <a:prstGeom prst="roundRect">
            <a:avLst>
              <a:gd name="adj" fmla="val 233879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831652" y="4761190"/>
            <a:ext cx="4862632" cy="134719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3095863" y="5225891"/>
            <a:ext cx="334089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5931813" y="4998720"/>
            <a:ext cx="3409236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Government Policies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31813" y="5490686"/>
            <a:ext cx="445543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Pricing, subsidies, and regulatory frameworks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5812988" y="6093142"/>
            <a:ext cx="7867055" cy="15240"/>
          </a:xfrm>
          <a:prstGeom prst="roundRect">
            <a:avLst>
              <a:gd name="adj" fmla="val 233879"/>
            </a:avLst>
          </a:prstGeom>
          <a:solidFill>
            <a:srgbClr val="49606E"/>
          </a:solidFill>
          <a:ln/>
        </p:spPr>
      </p:sp>
      <p:sp>
        <p:nvSpPr>
          <p:cNvPr id="18" name="Shape 16"/>
          <p:cNvSpPr/>
          <p:nvPr/>
        </p:nvSpPr>
        <p:spPr>
          <a:xfrm>
            <a:off x="831652" y="6227088"/>
            <a:ext cx="6483548" cy="134719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9" name="Text 17"/>
          <p:cNvSpPr/>
          <p:nvPr/>
        </p:nvSpPr>
        <p:spPr>
          <a:xfrm>
            <a:off x="3906322" y="6691789"/>
            <a:ext cx="334089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8"/>
          <p:cNvSpPr/>
          <p:nvPr/>
        </p:nvSpPr>
        <p:spPr>
          <a:xfrm>
            <a:off x="7552730" y="6464618"/>
            <a:ext cx="4163973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Innovation Opportunities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52730" y="6956584"/>
            <a:ext cx="475654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 bid rounds and green hydrogen integration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2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89008"/>
            <a:ext cx="5099923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Roadmap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837724" y="5415201"/>
            <a:ext cx="2996327" cy="215384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837724" y="595372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Vision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37724" y="6399728"/>
            <a:ext cx="299632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IOCL's long-term plan for CGD market leadership and innovation.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157186" y="5092065"/>
            <a:ext cx="2996446" cy="215384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157186" y="5630585"/>
            <a:ext cx="2996446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Geographical Expansion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157186" y="6393418"/>
            <a:ext cx="299644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Planned entry into new areas through upcoming PNGRB bid rounds.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76768" y="4768929"/>
            <a:ext cx="2996327" cy="215384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476768" y="5307449"/>
            <a:ext cx="2996327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Transition Alignment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476768" y="6070283"/>
            <a:ext cx="299632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Supporting India's net-zero commitments through cleaner fuels.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796230" y="4445794"/>
            <a:ext cx="2996446" cy="215384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0796230" y="4984313"/>
            <a:ext cx="28422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Innovations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796230" y="5430322"/>
            <a:ext cx="299644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Bio-CNG, hydrogen blending, and smart metering technologies.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3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26594"/>
            <a:ext cx="7605474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Call to Action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863203" y="4155638"/>
            <a:ext cx="457676" cy="528876"/>
          </a:xfrm>
          <a:prstGeom prst="roundRect">
            <a:avLst>
              <a:gd name="adj" fmla="val 11988"/>
            </a:avLst>
          </a:prstGeom>
          <a:solidFill>
            <a:srgbClr val="4D4D5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165759"/>
            <a:ext cx="508635" cy="5086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49717" y="4250888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Takeaways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549717" y="4672132"/>
            <a:ext cx="1224295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CGD networks are transforming India's energy landscape.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863203" y="5429964"/>
            <a:ext cx="457676" cy="528876"/>
          </a:xfrm>
          <a:prstGeom prst="roundRect">
            <a:avLst>
              <a:gd name="adj" fmla="val 11988"/>
            </a:avLst>
          </a:prstGeom>
          <a:solidFill>
            <a:srgbClr val="4D4D51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440085"/>
            <a:ext cx="508635" cy="5086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49717" y="5525214"/>
            <a:ext cx="450996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Stakeholder Recommendations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549717" y="5946457"/>
            <a:ext cx="1224295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Opportunities for policymakers and investors to engage.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863203" y="6704290"/>
            <a:ext cx="457676" cy="528876"/>
          </a:xfrm>
          <a:prstGeom prst="roundRect">
            <a:avLst>
              <a:gd name="adj" fmla="val 11988"/>
            </a:avLst>
          </a:prstGeom>
          <a:solidFill>
            <a:srgbClr val="4D4D51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714411"/>
            <a:ext cx="508635" cy="5086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49717" y="6799540"/>
            <a:ext cx="400431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Collaboration Opportunities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549717" y="7220783"/>
            <a:ext cx="1224295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Partner with IOCL for CGD development and innovation.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968" y="546497"/>
            <a:ext cx="3036808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68" y="1184196"/>
            <a:ext cx="3226594" cy="19941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82891" y="1184196"/>
            <a:ext cx="1518404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Contact Us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4082891" y="1451253"/>
            <a:ext cx="985254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Email: cgd@iocl.in | Phone: +91-11-XXXXXXXX</a:t>
            </a:r>
            <a:endParaRPr lang="en-US" sz="1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68" y="3436501"/>
            <a:ext cx="3226594" cy="19941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82891" y="3436501"/>
            <a:ext cx="1518404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Website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4082891" y="3703558"/>
            <a:ext cx="985254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www.iocl.com/cgd</a:t>
            </a:r>
            <a:endParaRPr lang="en-US" sz="1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8" y="5688806"/>
            <a:ext cx="3226594" cy="19941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82891" y="5688806"/>
            <a:ext cx="1518404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Team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4082891" y="5955863"/>
            <a:ext cx="985254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Thank you to the IOCL CGD team and all our partners.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4429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2693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379458" y="6115883"/>
            <a:ext cx="29953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Mix Target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6114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India aims to increase natural gas in energy mix from 6% to 15%.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5659" y="502693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400+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649278" y="6115883"/>
            <a:ext cx="33317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Geographical Areas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6114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CGD networks authorized across India's diverse regions.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595" y="5026938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33M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9750266" y="6115883"/>
            <a:ext cx="40056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Household Connections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611422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 for PNG connections by 2030.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4524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About Indian Oil Corporation Limited (IOCL)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2994898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35" y="2994898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2994898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718" y="2994898"/>
            <a:ext cx="3091339" cy="309133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650902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IOCL's diverse operations span the entire energy value chain. The company maintains leadership in traditional fuels while expanding into future energy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21317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City Gas Distribution (CGD)?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Gas 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Natural gas from domestic fields or imported LNG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Transmission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High-pressure pipelines transport gas to city gates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Medium and low-pressure networks reach end users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Consumption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Utilized by households, vehicles, and industries</a:t>
            </a:r>
            <a:endParaRPr lang="en-US" sz="18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4359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India's CGD Landscape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10602"/>
            <a:ext cx="7468553" cy="3140035"/>
          </a:xfrm>
          <a:prstGeom prst="roundRect">
            <a:avLst>
              <a:gd name="adj" fmla="val 114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2918222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069431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Bid Round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2951798" y="3069431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Year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15126" y="3069431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GAs Awarded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78454" y="3069431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Population Coverage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5344" y="3986689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84659" y="4137898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9th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2951798" y="4137898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2018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4137898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86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678454" y="4137898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26%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45344" y="4672132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84659" y="4823341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10th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2951798" y="4823341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2019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4815126" y="4823341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50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78454" y="4823341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24%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845344" y="5357574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84659" y="5508784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11th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2951798" y="5508784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2021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4815126" y="5508784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65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6678454" y="5508784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20%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837724" y="631983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PNGRB has significantly expanded CGD coverage through successive bid rounds. Major players compete for strategic geographical areas.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0184"/>
            <a:ext cx="67208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IOCL's CGD Projects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52951"/>
            <a:ext cx="4118848" cy="2545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97711"/>
            <a:ext cx="32596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CNG Infrastructure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9324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Modern stations serving transport sector needs across multiple states.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2652951"/>
            <a:ext cx="4118848" cy="2545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5497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PNG Networks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99324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Expanding household connections in key geographical areas.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2652951"/>
            <a:ext cx="4118848" cy="25455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5497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Industrial Supply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99324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Reliable gas delivery to commercial and industrial customers.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67715"/>
            <a:ext cx="746855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Infrastructure &amp; Technology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2446377"/>
            <a:ext cx="511612" cy="51161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576745" y="2524482"/>
            <a:ext cx="285976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Pipeline Networks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576745" y="2995255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Steel pipelines for high pressure. PE pipes for distribution networks.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7724" y="3813929"/>
            <a:ext cx="511612" cy="51161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576745" y="3892034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CNG Stations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576745" y="4362807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Modern compression and dispensing technology for vehicle refueling.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7724" y="5181481"/>
            <a:ext cx="511612" cy="51161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576745" y="525958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SCADA Systems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576745" y="5730359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monitoring and control of entire network operations.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7724" y="6549033"/>
            <a:ext cx="511612" cy="51161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576745" y="662713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GIS Mapping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76745" y="7097911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Precise geographical information systems for network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3991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1029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5185172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CGD Sector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6032659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India's CGD sector is rapidly expanding to meet growing energy demands.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51029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033611" y="5185172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Natural Gas Importance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33611" y="6032659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Natural gas forms a crucial part of India's cleaner energy transition.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73828" y="51029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451663" y="51851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IOCL's Role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51663" y="5680710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IOCL leads energy infrastructure development with strategic investments.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65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34786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Contact Information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Email: cgd@iocl.in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785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Phone: +91-11-XXXXXXXX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7696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Website: www.iocl.com/cgd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488888"/>
            <a:ext cx="3166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Acknowledgments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thank the IOCL team, our partners, and you for your attention.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welcome your questions and feedback on our CGD initiatives.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21055"/>
            <a:ext cx="7468553" cy="1795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About Indian Oil Corporation Limited (IOCL)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552962" y="2921437"/>
            <a:ext cx="22860" cy="4487108"/>
          </a:xfrm>
          <a:prstGeom prst="roundRect">
            <a:avLst>
              <a:gd name="adj" fmla="val 133513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759000" y="3138845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921437"/>
            <a:ext cx="457795" cy="45779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409313" y="29707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70351" y="2991326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Founding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70351" y="3412569"/>
            <a:ext cx="622232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Established as a public sector undertaking, serving India's energy needs.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59000" y="4362331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064" y="4144923"/>
            <a:ext cx="457795" cy="45779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409313" y="419427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70351" y="4214813"/>
            <a:ext cx="243840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Presence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570351" y="4636056"/>
            <a:ext cx="622232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domestic footprint with growing global operations.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59000" y="5585817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064" y="5368409"/>
            <a:ext cx="457795" cy="45779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09313" y="541776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70351" y="5438299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Diverse Portfolio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570351" y="5859542"/>
            <a:ext cx="622232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Spans oil, gas, petrochemicals, renewables, pipelines, and R&amp;D.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59000" y="6809303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49606E"/>
          </a:solidFill>
          <a:ln/>
        </p:spPr>
      </p:sp>
      <p:sp>
        <p:nvSpPr>
          <p:cNvPr id="21" name="Shape 18"/>
          <p:cNvSpPr/>
          <p:nvPr/>
        </p:nvSpPr>
        <p:spPr>
          <a:xfrm>
            <a:off x="6324064" y="6591895"/>
            <a:ext cx="457795" cy="45779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2" name="Text 19"/>
          <p:cNvSpPr/>
          <p:nvPr/>
        </p:nvSpPr>
        <p:spPr>
          <a:xfrm>
            <a:off x="6409313" y="664124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70351" y="6661785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Focus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7570351" y="7083028"/>
            <a:ext cx="622232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Committed to diversification and sustainability initiatives.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121317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City Gas Distribution (CGD)?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24635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End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45033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Households, industries, and transport sectors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35192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Distribution Network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45435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CNG stations and pressure regulating stations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91264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Infrastructure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39504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Pipeline networks for safe gas transport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842" y="650438"/>
            <a:ext cx="7675364" cy="69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India's CGD Landscape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809" y="3739396"/>
            <a:ext cx="7784783" cy="77847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8528" y="6265069"/>
            <a:ext cx="399098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31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809" y="3739396"/>
            <a:ext cx="7784783" cy="77847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98369" y="4685228"/>
            <a:ext cx="399098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3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09" y="3739396"/>
            <a:ext cx="7784783" cy="77847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32815" y="4685228"/>
            <a:ext cx="399098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31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809" y="3739396"/>
            <a:ext cx="7784783" cy="778478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12655" y="6265069"/>
            <a:ext cx="399098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3100" dirty="0"/>
          </a:p>
        </p:txBody>
      </p:sp>
      <p:sp>
        <p:nvSpPr>
          <p:cNvPr id="11" name="Text 5"/>
          <p:cNvSpPr/>
          <p:nvPr/>
        </p:nvSpPr>
        <p:spPr>
          <a:xfrm>
            <a:off x="827842" y="2735104"/>
            <a:ext cx="2977634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PNGRB Regulation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27842" y="3572470"/>
            <a:ext cx="2977634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Oversees licensing and operations of all CGD networks.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4257556" y="2197537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Players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4160163" y="2687122"/>
            <a:ext cx="2977634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IOCL, GAIL, Adani Gas, Gujarat Gas, and Torrent Gas.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589877" y="1819037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Coverage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7492484" y="2308622"/>
            <a:ext cx="2977634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Authorized areas span multiple states and union territories.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0922318" y="3461385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Expansion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0824805" y="3950970"/>
            <a:ext cx="2977753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Rapidly growing to cover more geographical areas.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6160"/>
            <a:ext cx="5039916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IOCL's CGD Projects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593175"/>
            <a:ext cx="9716214" cy="54410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7236143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IOCL has secured numerous Geographical Areas through PNGRB bid rounds. The company maintains a strong market position among competitors.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1761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Infrastructure &amp; Technology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324124" y="2253734"/>
            <a:ext cx="7468553" cy="115347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27482" y="2457093"/>
            <a:ext cx="255805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Pipeline Networks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527482" y="2878336"/>
            <a:ext cx="706183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Extensive steel and PE pipeline infrastructure for reliable gas delivery.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24124" y="3610570"/>
            <a:ext cx="7468553" cy="115347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527482" y="3813929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Fueling Stations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527482" y="4235172"/>
            <a:ext cx="706183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Modern CNG stations and LNG fueling points across service areas.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24124" y="4967407"/>
            <a:ext cx="7468553" cy="115347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27482" y="5170765"/>
            <a:ext cx="288405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Monitoring Systems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527482" y="5592008"/>
            <a:ext cx="706183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SCADA, GIS, and real-time monitoring for operational excellence.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324124" y="6324243"/>
            <a:ext cx="7468553" cy="115347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527482" y="6527602"/>
            <a:ext cx="273057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Clean Technologies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27482" y="6948845"/>
            <a:ext cx="706183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Adoption of efficient, environmentally friendly technological solutions.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7295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Model &amp; Partnerships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539960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79276"/>
            <a:ext cx="32115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Capital Investment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74814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Strategic funding for long-term infrastructure development.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19493"/>
            <a:ext cx="45539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Public-Private Partnerships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Collaborative ventures to enhance market reach.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716429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55744"/>
            <a:ext cx="31608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Alliances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51283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Partnerships with municipal bodies and technology providers.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11521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Environmental &amp; Economic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39287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Environmental Benefits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India's net-zero vision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greenhouse gas emissions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Improves urban air quality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Aligns with Paris Agreement goals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37966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Economic Advantages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skilled employment opportunities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Offers cost savings for consumers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Enhances industrial competitiveness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import dependency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2025-05-08T09:45:06Z</dcterms:created>
  <dcterms:modified xsi:type="dcterms:W3CDTF">2025-05-08T09:45:06Z</dcterms:modified>
</cp:coreProperties>
</file>